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55" r:id="rId2"/>
    <p:sldId id="371" r:id="rId3"/>
    <p:sldId id="357" r:id="rId4"/>
    <p:sldId id="271" r:id="rId5"/>
    <p:sldId id="269" r:id="rId6"/>
    <p:sldId id="302" r:id="rId7"/>
    <p:sldId id="359" r:id="rId8"/>
    <p:sldId id="305" r:id="rId9"/>
    <p:sldId id="360" r:id="rId10"/>
    <p:sldId id="295" r:id="rId11"/>
    <p:sldId id="344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75"/>
    <p:restoredTop sz="96327"/>
  </p:normalViewPr>
  <p:slideViewPr>
    <p:cSldViewPr snapToGrid="0" snapToObjects="1">
      <p:cViewPr varScale="1">
        <p:scale>
          <a:sx n="85" d="100"/>
          <a:sy n="85" d="100"/>
        </p:scale>
        <p:origin x="192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CD74CD-D753-8744-A2E1-67B2FE5974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570155-4D7F-2D44-B3D5-C68057C51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FAE77-EE34-2340-A9ED-3C17705B29A9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A96284-9978-2341-943B-BFE1F5F3BE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957816-83AB-8448-B2D4-19B2BB2BAA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B2C29-FF36-7D4C-9472-FCF02029E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92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75182-76CF-564F-947C-19123E22F84F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7E919-F0C9-3242-B799-B1AECE335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\{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{Romeo},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Pallina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Micio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{Luna} \}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\{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\}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\{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{all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\}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67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95E4C-C8C4-F8E2-6176-D2031D81E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11A961-33A6-78F4-45EC-80C580628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627E2-91E5-0071-F281-7147A760F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\{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{Romeo},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Pallina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Micio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{Luna} \}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\{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\}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\{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{all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\}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616DB-18F3-57E0-70DB-A665CAC75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20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79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C1EB-790F-7247-B712-69DCB0F4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623E-537A-2945-B5E4-9D08D4C7A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Avenir Light" panose="020B04020202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1C7F8-B58E-604D-A02C-070D6C28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F301B-4C39-0C47-84B5-C6E5C64B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C04B6-F326-A341-8E70-5CB83B9C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3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C1158-DDBA-454E-8AA8-83D0A93C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20D54-E3CC-814E-B95B-722031226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EFFF5-EB56-AE4B-9EC6-C858B62A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C202-950A-DF4D-AFFD-AA16FEC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F1720-E80A-C048-B79F-12BC4A88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5A97F3-399B-1E49-BAAE-1EB7BABC2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33C54-1FD4-2344-B0DF-833D4539B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0DC5-F258-F643-9273-9055763B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10FB3-D17B-0745-BB26-3BF57D49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E213-EF8C-2F40-A454-3D87264F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0FED-DAB5-6B45-B960-22991262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9B706-255C-3146-9F9E-F88AC35F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800" baseline="0"/>
            </a:lvl2pPr>
            <a:lvl3pPr>
              <a:defRPr sz="2800" baseline="0"/>
            </a:lvl3pPr>
            <a:lvl4pPr>
              <a:defRPr sz="2800" baseline="0"/>
            </a:lvl4pPr>
            <a:lvl5pPr>
              <a:defRPr sz="28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06BE-E0BB-C648-AF7B-8A11A787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35BC4-D876-9E41-AFCA-EFA8C5D6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440-05E9-5344-A10B-9583EC7A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7747-424C-CC49-B42D-9CFF20A6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69FE1-B144-FD43-BCBB-7EB207AD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6F06-4676-F147-BD72-BA6C2255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312DE-9F8B-1B46-BEAB-A0E64C8E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1587B-C584-6E49-9DC1-05A03BA3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0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C939-684D-3942-858D-FCE38841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06A0E-44ED-AA47-9766-B6231F122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725E7-AF4A-954B-8C32-B1510E1EC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9DA2-228B-5347-B6F5-FFE3C09D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25300-0828-1046-8AF6-87272DDF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553BA-D3FC-9C46-8CE5-F7C5B2DC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0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19BF-E28B-1C46-832F-9E19C73CA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8F2A9-790A-2A49-9DAC-7676B5AC1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358EF-1087-A94E-8677-2CFDDE4A3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DEB7C-61D2-7F4C-BF4B-D18808F4E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732E1-84AB-154A-8252-AC83C03E6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F135-14CD-E843-A5AD-98174C3C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35D097-D07F-AA41-A041-003211CE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8FAAF5-B118-794A-B8BA-066FCBB5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E4F8-5FE9-144C-B46C-537B4E32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B3810-E53E-854B-9465-A7A0C18E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E7316-AE10-7F49-A664-6D7C2895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38E90-4979-9F4A-B49E-49051AD04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B50404-32C1-6740-A402-0131D3C9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61101-66D6-6D45-A183-FE8564D7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EF2A5-FB5B-9A4B-9A3D-289EDD5A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F042-3C93-7143-8DA8-CC601C8E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CD37-625B-BA45-8A19-05522A0EA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ECDC-9174-1042-9741-20DC919AD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24C80-DD37-AF47-9416-92A21ACB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0D0E9-FCA4-D34D-99E5-8D06AA85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A876A-BFE5-044B-BAE9-8438035A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1B4AF-738D-3548-BD3A-A772FF71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51A7B-68E4-6E4C-945A-21C255F33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F8974-7061-4643-9131-821367192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5D842-A0F2-B74E-B1A7-F9BA33E5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3807B-6BAE-B740-8D16-D64C936D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3A91-12B0-F84D-9EF4-8868F45C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1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002C7F-E0DA-364C-8BC3-70E46E95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93C3-1050-824B-BA69-AB9ED692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4690-652E-BD46-94F4-E3DE17C23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D075E0F-F1B2-EF4B-A8EE-E2FBA9EDBFA7}" type="datetimeFigureOut">
              <a:rPr lang="en-US" smtClean="0"/>
              <a:pPr/>
              <a:t>9/8/26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010CA-2EF1-0A49-8F1E-1D87224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894D-556E-E647-B8F8-4ABD7169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5BF1548-D5B3-2748-B836-73DB37690C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3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Light" panose="020B0402020203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C67229C-8B0D-7344-9C85-1807B929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/>
              <a:t>By Simen Kvaal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A9050D-4BB1-FABE-F184-AE2236E9A66A}"/>
              </a:ext>
            </a:extLst>
          </p:cNvPr>
          <p:cNvSpPr txBox="1">
            <a:spLocks/>
          </p:cNvSpPr>
          <p:nvPr/>
        </p:nvSpPr>
        <p:spPr>
          <a:xfrm>
            <a:off x="643467" y="804822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Avenir Light" panose="020B04020202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ESQC 2026</a:t>
            </a:r>
          </a:p>
          <a:p>
            <a:pPr algn="l"/>
            <a:endParaRPr lang="en-US" sz="4400" dirty="0"/>
          </a:p>
          <a:p>
            <a:pPr algn="l"/>
            <a:r>
              <a:rPr lang="en-US" sz="4400" dirty="0"/>
              <a:t>Mathematical Methods</a:t>
            </a:r>
            <a:br>
              <a:rPr lang="en-US" sz="4400" dirty="0"/>
            </a:br>
            <a:r>
              <a:rPr lang="en-US" sz="4400" dirty="0"/>
              <a:t>Lecture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DD34C9-9FB6-B706-E9C5-213EB9C69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829" y="1642403"/>
            <a:ext cx="3573194" cy="35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4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B3331-36C5-7F4D-BB9F-8F4ED05FD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Russell’s paradox (1902)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39F9F1-4DCF-784B-BB65-1275A70002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41542" y="1825625"/>
            <a:ext cx="3442916" cy="435133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FCE48A-577A-6047-B69C-2306C89E708E}"/>
              </a:ext>
            </a:extLst>
          </p:cNvPr>
          <p:cNvSpPr txBox="1"/>
          <p:nvPr/>
        </p:nvSpPr>
        <p:spPr>
          <a:xfrm>
            <a:off x="6878594" y="6338986"/>
            <a:ext cx="37688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venir Light" panose="020B0402020203020204" pitchFamily="34" charset="77"/>
              </a:rPr>
              <a:t>Bertrand Russell in 1957 (from Wikipedia)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73EF8E-978D-2B29-FB81-F44331A42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513361"/>
          </a:xfrm>
        </p:spPr>
        <p:txBody>
          <a:bodyPr>
            <a:normAutofit/>
          </a:bodyPr>
          <a:lstStyle/>
          <a:p>
            <a:r>
              <a:rPr lang="nb-NO" dirty="0"/>
              <a:t>In a </a:t>
            </a:r>
            <a:r>
              <a:rPr lang="nb-NO" dirty="0" err="1"/>
              <a:t>town</a:t>
            </a:r>
            <a:r>
              <a:rPr lang="nb-NO" dirty="0"/>
              <a:t>, </a:t>
            </a:r>
            <a:r>
              <a:rPr lang="nb-NO" dirty="0" err="1"/>
              <a:t>there</a:t>
            </a:r>
            <a:r>
              <a:rPr lang="nb-NO" dirty="0"/>
              <a:t> is a </a:t>
            </a:r>
            <a:r>
              <a:rPr lang="nb-NO" dirty="0" err="1"/>
              <a:t>hairdresser</a:t>
            </a:r>
            <a:r>
              <a:rPr lang="nb-NO" dirty="0"/>
              <a:t> </a:t>
            </a:r>
            <a:r>
              <a:rPr lang="nb-NO" dirty="0" err="1"/>
              <a:t>who</a:t>
            </a:r>
            <a:r>
              <a:rPr lang="nb-NO" dirty="0"/>
              <a:t> </a:t>
            </a:r>
            <a:r>
              <a:rPr lang="nb-NO" dirty="0" err="1"/>
              <a:t>cuts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hair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everyone</a:t>
            </a:r>
            <a:r>
              <a:rPr lang="nb-NO" dirty="0"/>
              <a:t> </a:t>
            </a:r>
            <a:r>
              <a:rPr lang="nb-NO" dirty="0" err="1"/>
              <a:t>who</a:t>
            </a:r>
            <a:r>
              <a:rPr lang="nb-NO" dirty="0"/>
              <a:t> </a:t>
            </a:r>
            <a:r>
              <a:rPr lang="nb-NO" dirty="0" err="1"/>
              <a:t>does</a:t>
            </a:r>
            <a:r>
              <a:rPr lang="nb-NO" dirty="0"/>
              <a:t> not </a:t>
            </a:r>
            <a:r>
              <a:rPr lang="nb-NO" dirty="0" err="1"/>
              <a:t>cut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</a:t>
            </a:r>
            <a:r>
              <a:rPr lang="nb-NO" dirty="0" err="1"/>
              <a:t>own</a:t>
            </a:r>
            <a:r>
              <a:rPr lang="nb-NO" dirty="0"/>
              <a:t> </a:t>
            </a:r>
            <a:r>
              <a:rPr lang="nb-NO" dirty="0" err="1"/>
              <a:t>hair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 err="1"/>
              <a:t>Does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hairdresser</a:t>
            </a:r>
            <a:r>
              <a:rPr lang="nb-NO" dirty="0"/>
              <a:t> </a:t>
            </a:r>
            <a:r>
              <a:rPr lang="nb-NO" dirty="0" err="1"/>
              <a:t>cut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</a:t>
            </a:r>
            <a:r>
              <a:rPr lang="nb-NO" dirty="0" err="1"/>
              <a:t>own</a:t>
            </a:r>
            <a:r>
              <a:rPr lang="nb-NO" dirty="0"/>
              <a:t> </a:t>
            </a:r>
            <a:r>
              <a:rPr lang="nb-NO" dirty="0" err="1"/>
              <a:t>hair</a:t>
            </a:r>
            <a:r>
              <a:rPr lang="nb-NO" dirty="0"/>
              <a:t>?</a:t>
            </a:r>
          </a:p>
          <a:p>
            <a:endParaRPr lang="nb-NO" dirty="0"/>
          </a:p>
          <a:p>
            <a:endParaRPr lang="nb-NO" dirty="0"/>
          </a:p>
          <a:p>
            <a:r>
              <a:rPr lang="nb-NO" b="1" dirty="0"/>
              <a:t>Naive set theory has pitfalls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9F9849-1D0D-020C-C80B-6D01C9480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542" y="4654550"/>
            <a:ext cx="29718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3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5FC89-A797-644A-8A6F-3D96827CB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60C50-39C1-B84E-BC56-D56D37F05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Functions, integration and differentiation, in one and several variables</a:t>
            </a:r>
          </a:p>
        </p:txBody>
      </p:sp>
    </p:spTree>
    <p:extLst>
      <p:ext uri="{BB962C8B-B14F-4D97-AF65-F5344CB8AC3E}">
        <p14:creationId xmlns:p14="http://schemas.microsoft.com/office/powerpoint/2010/main" val="347760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748EA6-9A8A-D85E-27C8-F294402D9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Calculus: The local and the global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993C86-E596-48A4-222F-4B49A8460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 calculus we try to understand </a:t>
            </a:r>
            <a:r>
              <a:rPr lang="nb-NO" b="1"/>
              <a:t>functions of one variable:</a:t>
            </a:r>
          </a:p>
          <a:p>
            <a:endParaRPr lang="nb-NO" b="1"/>
          </a:p>
          <a:p>
            <a:endParaRPr lang="nb-NO" b="1"/>
          </a:p>
          <a:p>
            <a:r>
              <a:rPr lang="nb-NO"/>
              <a:t>Two fundamental operations:</a:t>
            </a:r>
          </a:p>
          <a:p>
            <a:pPr marL="457200" lvl="1" indent="0">
              <a:buNone/>
            </a:pPr>
            <a:r>
              <a:rPr lang="nb-NO"/>
              <a:t>differentiate = local change	  </a:t>
            </a:r>
            <a:r>
              <a:rPr lang="nb-NO" i="1"/>
              <a:t>vs.</a:t>
            </a:r>
            <a:r>
              <a:rPr lang="nb-NO"/>
              <a:t>   integrate = global accumulation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EE0C0B-523E-E6B7-F983-85D137041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674" y="2501081"/>
            <a:ext cx="2197100" cy="546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E7A068-2EC9-904A-14F5-5AEB3B32A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479" y="4677125"/>
            <a:ext cx="7772400" cy="98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72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686841A-DEC6-405D-D16F-37A2436A14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26414" y="195623"/>
            <a:ext cx="4265586" cy="4265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6F5437-3290-A607-8F9E-0EF3C5537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B7222-5F37-05D0-9010-4DC4129F5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/>
              <a:t>Limits</a:t>
            </a:r>
            <a:r>
              <a:rPr lang="nb-NO"/>
              <a:t> are important in calculus</a:t>
            </a:r>
          </a:p>
          <a:p>
            <a:endParaRPr lang="nb-NO"/>
          </a:p>
          <a:p>
            <a:endParaRPr lang="nb-NO"/>
          </a:p>
          <a:p>
            <a:r>
              <a:rPr lang="nb-NO" i="1"/>
              <a:t>f</a:t>
            </a:r>
            <a:r>
              <a:rPr lang="nb-NO"/>
              <a:t>(</a:t>
            </a:r>
            <a:r>
              <a:rPr lang="nb-NO" i="1"/>
              <a:t>x</a:t>
            </a:r>
            <a:r>
              <a:rPr lang="nb-NO"/>
              <a:t>)</a:t>
            </a:r>
            <a:r>
              <a:rPr lang="nb-NO" i="1"/>
              <a:t> </a:t>
            </a:r>
            <a:r>
              <a:rPr lang="nb-NO" b="1"/>
              <a:t>approaches (the limit) </a:t>
            </a:r>
            <a:r>
              <a:rPr lang="nb-NO" i="1"/>
              <a:t>L </a:t>
            </a:r>
            <a:r>
              <a:rPr lang="nb-NO"/>
              <a:t>as </a:t>
            </a:r>
            <a:r>
              <a:rPr lang="nb-NO" i="1"/>
              <a:t>x</a:t>
            </a:r>
            <a:r>
              <a:rPr lang="nb-NO"/>
              <a:t> approaches </a:t>
            </a:r>
            <a:r>
              <a:rPr lang="nb-NO" i="1"/>
              <a:t>a</a:t>
            </a:r>
          </a:p>
          <a:p>
            <a:r>
              <a:rPr lang="nb-NO"/>
              <a:t>The limit </a:t>
            </a:r>
            <a:r>
              <a:rPr lang="nb-NO" i="1"/>
              <a:t>L</a:t>
            </a:r>
            <a:r>
              <a:rPr lang="nb-NO"/>
              <a:t> </a:t>
            </a:r>
            <a:r>
              <a:rPr lang="nb-NO" b="1"/>
              <a:t>may</a:t>
            </a:r>
            <a:r>
              <a:rPr lang="nb-NO"/>
              <a:t> not exist.</a:t>
            </a:r>
          </a:p>
          <a:p>
            <a:r>
              <a:rPr lang="nb-NO" i="1"/>
              <a:t>Examples: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DBFB6-CF46-0653-5B6E-930D9D600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912" y="2519144"/>
            <a:ext cx="2149360" cy="617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BB338A-AD68-6B1F-4B86-196EC22D0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122" y="5088138"/>
            <a:ext cx="2492318" cy="6447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3B4569-A97F-9E16-2316-B07FA494B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1755" y="4905304"/>
            <a:ext cx="1799473" cy="8275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CE30F-3E48-1A08-FC73-535B69C3F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3634" y="4772986"/>
            <a:ext cx="2362200" cy="109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E6DF3D-F94C-9EE3-0A09-A292A62DF889}"/>
              </a:ext>
            </a:extLst>
          </p:cNvPr>
          <p:cNvSpPr txBox="1"/>
          <p:nvPr/>
        </p:nvSpPr>
        <p:spPr>
          <a:xfrm>
            <a:off x="1528997" y="5992297"/>
            <a:ext cx="1999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/>
              <a:t>👍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34B91C-0F93-EB63-15DB-A85B36901AE7}"/>
              </a:ext>
            </a:extLst>
          </p:cNvPr>
          <p:cNvSpPr txBox="1"/>
          <p:nvPr/>
        </p:nvSpPr>
        <p:spPr>
          <a:xfrm>
            <a:off x="4362138" y="6022277"/>
            <a:ext cx="1999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/>
              <a:t>👍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5850A2-55E1-76DF-00C3-AAEC6C29A0AD}"/>
              </a:ext>
            </a:extLst>
          </p:cNvPr>
          <p:cNvSpPr txBox="1"/>
          <p:nvPr/>
        </p:nvSpPr>
        <p:spPr>
          <a:xfrm>
            <a:off x="7435122" y="6052258"/>
            <a:ext cx="1999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/>
              <a:t>🤡</a:t>
            </a:r>
          </a:p>
        </p:txBody>
      </p:sp>
    </p:spTree>
    <p:extLst>
      <p:ext uri="{BB962C8B-B14F-4D97-AF65-F5344CB8AC3E}">
        <p14:creationId xmlns:p14="http://schemas.microsoft.com/office/powerpoint/2010/main" val="238713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81EAF6F-7326-A88B-1602-88B8BCF999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64266" y="2629097"/>
            <a:ext cx="4057647" cy="4057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951FC3-E1A5-6B06-9DB5-847A1C384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Continuity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76627-3ABA-7FD0-7BBC-62D8012E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A function is </a:t>
            </a:r>
            <a:r>
              <a:rPr lang="nb-NO" b="1"/>
              <a:t>continuous</a:t>
            </a:r>
            <a:r>
              <a:rPr lang="nb-NO"/>
              <a:t> at </a:t>
            </a:r>
            <a:r>
              <a:rPr lang="nb-NO" i="1"/>
              <a:t>a </a:t>
            </a:r>
            <a:r>
              <a:rPr lang="nb-NO"/>
              <a:t>if: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EA2E9B-48E0-3412-CA8D-5F08CB97D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080" y="2776253"/>
            <a:ext cx="3060700" cy="7366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889F250-1E74-AEF5-EA82-53EF29086A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2183" y="2789720"/>
            <a:ext cx="3736402" cy="373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53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20140-D48C-DFF8-5C43-9AEBB4FE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derivative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52E7C-169A-DC9D-94BC-BC3C3AA80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77197" cy="4667250"/>
          </a:xfrm>
        </p:spPr>
        <p:txBody>
          <a:bodyPr>
            <a:normAutofit/>
          </a:bodyPr>
          <a:lstStyle/>
          <a:p>
            <a:r>
              <a:rPr lang="nb-NO"/>
              <a:t>The </a:t>
            </a:r>
            <a:r>
              <a:rPr lang="nb-NO" b="1"/>
              <a:t>derivative</a:t>
            </a:r>
            <a:r>
              <a:rPr lang="nb-NO"/>
              <a:t> is defined as a limit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The derivative is the </a:t>
            </a:r>
            <a:r>
              <a:rPr lang="nb-NO" b="1"/>
              <a:t>slope</a:t>
            </a:r>
            <a:r>
              <a:rPr lang="nb-NO"/>
              <a:t> of a line tangent to the graph</a:t>
            </a:r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lecture-3-zoom.ipynb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B5D5D9-AF6E-8EB6-B377-3A37EBC2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790" y="3030771"/>
            <a:ext cx="4165600" cy="8763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A0AF1D5-2502-1CEA-ADB7-A993441E67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7125" y="1321268"/>
            <a:ext cx="5171607" cy="517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9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841C7-F10E-0482-87C4-299B2426B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Differentiability means local linearity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91BD9-BF85-73A7-433C-6DD3C81E3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81" y="1825625"/>
            <a:ext cx="6990934" cy="4351338"/>
          </a:xfrm>
        </p:spPr>
        <p:txBody>
          <a:bodyPr/>
          <a:lstStyle/>
          <a:p>
            <a:r>
              <a:rPr lang="nb-NO"/>
              <a:t>As we zoomed in: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The two became indistinguishable</a:t>
            </a:r>
          </a:p>
          <a:p>
            <a:r>
              <a:rPr lang="nb-NO"/>
              <a:t>A function is </a:t>
            </a:r>
            <a:r>
              <a:rPr lang="nb-NO" b="1"/>
              <a:t>diffferentiable at </a:t>
            </a:r>
            <a:r>
              <a:rPr lang="nb-NO" b="1" i="1"/>
              <a:t>x</a:t>
            </a:r>
            <a:r>
              <a:rPr lang="nb-NO" b="1"/>
              <a:t> </a:t>
            </a:r>
            <a:r>
              <a:rPr lang="nb-NO"/>
              <a:t>if it looks like a </a:t>
            </a:r>
            <a:r>
              <a:rPr lang="nb-NO" b="1"/>
              <a:t>linear function</a:t>
            </a:r>
            <a:r>
              <a:rPr lang="nb-NO"/>
              <a:t> when we zoom in</a:t>
            </a:r>
          </a:p>
          <a:p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DA14B-8C44-4CFA-AA45-CE43A87C6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598" y="2566754"/>
            <a:ext cx="4635500" cy="495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D82B88-E965-206E-87C1-2DC1937B9E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11" t="20547" r="12224" b="24590"/>
          <a:stretch>
            <a:fillRect/>
          </a:stretch>
        </p:blipFill>
        <p:spPr>
          <a:xfrm>
            <a:off x="7401341" y="1485106"/>
            <a:ext cx="4430895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6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7DAB8-A6B1-B993-1200-68F3D616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Standard identities one uses all the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FF8EA-B0B7-7EA2-73CA-26BAE4FCB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96772"/>
            <a:ext cx="6781800" cy="876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DAA642-F0F2-4948-43D0-B92DE926E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0" y="2645497"/>
            <a:ext cx="5689600" cy="482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79381B-A545-FBEC-DC7B-57E16096A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256" y="3677796"/>
            <a:ext cx="4025900" cy="260350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449789E-E7D2-C01C-F1FE-786255012478}"/>
              </a:ext>
            </a:extLst>
          </p:cNvPr>
          <p:cNvSpPr/>
          <p:nvPr/>
        </p:nvSpPr>
        <p:spPr>
          <a:xfrm>
            <a:off x="1394085" y="3128097"/>
            <a:ext cx="1857115" cy="829306"/>
          </a:xfrm>
          <a:prstGeom prst="wedgeEllipseCallout">
            <a:avLst>
              <a:gd name="adj1" fmla="val 78450"/>
              <a:gd name="adj2" fmla="val 3900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Linearity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42A7763C-CB0E-B835-5A75-6462CDF72EE0}"/>
              </a:ext>
            </a:extLst>
          </p:cNvPr>
          <p:cNvSpPr/>
          <p:nvPr/>
        </p:nvSpPr>
        <p:spPr>
          <a:xfrm>
            <a:off x="1304144" y="4237369"/>
            <a:ext cx="1857115" cy="829306"/>
          </a:xfrm>
          <a:prstGeom prst="wedgeEllipseCallout">
            <a:avLst>
              <a:gd name="adj1" fmla="val 78450"/>
              <a:gd name="adj2" fmla="val 3900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Product rule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0B099461-F4CA-03B5-3E0E-74C5C7D81AF9}"/>
              </a:ext>
            </a:extLst>
          </p:cNvPr>
          <p:cNvSpPr/>
          <p:nvPr/>
        </p:nvSpPr>
        <p:spPr>
          <a:xfrm>
            <a:off x="1109272" y="5376622"/>
            <a:ext cx="1857115" cy="829306"/>
          </a:xfrm>
          <a:prstGeom prst="wedgeEllipseCallout">
            <a:avLst>
              <a:gd name="adj1" fmla="val 84100"/>
              <a:gd name="adj2" fmla="val 3719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Chain rule</a:t>
            </a:r>
          </a:p>
        </p:txBody>
      </p:sp>
    </p:spTree>
    <p:extLst>
      <p:ext uri="{BB962C8B-B14F-4D97-AF65-F5344CB8AC3E}">
        <p14:creationId xmlns:p14="http://schemas.microsoft.com/office/powerpoint/2010/main" val="423024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0D98-9FD7-B23C-758A-80DF35A2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Taylor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A3262-FB07-EFD3-0544-FF1BD6736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9988"/>
          </a:xfrm>
        </p:spPr>
        <p:txBody>
          <a:bodyPr>
            <a:normAutofit/>
          </a:bodyPr>
          <a:lstStyle/>
          <a:p>
            <a:r>
              <a:rPr lang="nb-NO"/>
              <a:t>Repeated differentiation</a:t>
            </a:r>
            <a:r>
              <a:rPr lang="nb-NO" i="1"/>
              <a:t> </a:t>
            </a:r>
            <a:r>
              <a:rPr lang="nb-NO"/>
              <a:t>gives </a:t>
            </a:r>
            <a:r>
              <a:rPr lang="nb-NO" b="1"/>
              <a:t>Taylor series expansion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pPr marL="0" indent="0">
              <a:buNone/>
            </a:pPr>
            <a:endParaRPr lang="nb-NO" b="1"/>
          </a:p>
          <a:p>
            <a:endParaRPr lang="nb-NO" b="1"/>
          </a:p>
          <a:p>
            <a:r>
              <a:rPr lang="nb-NO"/>
              <a:t>When valid:</a:t>
            </a:r>
            <a:r>
              <a:rPr lang="nb-NO" b="1"/>
              <a:t> Approximation of a complicated function by a simple polynomial</a:t>
            </a:r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lecture-3-morse-taylor.ipynb</a:t>
            </a:r>
            <a:endParaRPr lang="nb-NO" b="1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584E8-3D7C-E5C7-D475-E78D732FC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308" y="2644306"/>
            <a:ext cx="7759700" cy="939800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8B70DAB1-F63E-55F6-7258-872E732CBF03}"/>
              </a:ext>
            </a:extLst>
          </p:cNvPr>
          <p:cNvSpPr/>
          <p:nvPr/>
        </p:nvSpPr>
        <p:spPr>
          <a:xfrm>
            <a:off x="3297836" y="3938092"/>
            <a:ext cx="1184223" cy="929390"/>
          </a:xfrm>
          <a:prstGeom prst="wedgeEllipseCallout">
            <a:avLst>
              <a:gd name="adj1" fmla="val 86762"/>
              <a:gd name="adj2" fmla="val -9717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Slope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9921FACE-7DD4-D50A-816D-34F92BD71BAF}"/>
              </a:ext>
            </a:extLst>
          </p:cNvPr>
          <p:cNvSpPr/>
          <p:nvPr/>
        </p:nvSpPr>
        <p:spPr>
          <a:xfrm>
            <a:off x="4661941" y="4028033"/>
            <a:ext cx="1573967" cy="939800"/>
          </a:xfrm>
          <a:prstGeom prst="wedgeEllipseCallout">
            <a:avLst>
              <a:gd name="adj1" fmla="val 72476"/>
              <a:gd name="adj2" fmla="val -10355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Curvature</a:t>
            </a:r>
          </a:p>
        </p:txBody>
      </p:sp>
    </p:spTree>
    <p:extLst>
      <p:ext uri="{BB962C8B-B14F-4D97-AF65-F5344CB8AC3E}">
        <p14:creationId xmlns:p14="http://schemas.microsoft.com/office/powerpoint/2010/main" val="120342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873E0-FA84-3721-A175-0CE11C81B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Critical points and 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FB9F1-A9B7-4260-764F-E57923B01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Suppose we want to find a </a:t>
            </a:r>
            <a:r>
              <a:rPr lang="nb-NO" b="1"/>
              <a:t>local maximum or minimum</a:t>
            </a:r>
          </a:p>
          <a:p>
            <a:r>
              <a:rPr lang="nb-NO"/>
              <a:t>At such points </a:t>
            </a:r>
            <a:r>
              <a:rPr lang="nb-NO" b="1"/>
              <a:t>the slope is zero</a:t>
            </a:r>
          </a:p>
          <a:p>
            <a:endParaRPr lang="nb-NO" b="1"/>
          </a:p>
          <a:p>
            <a:endParaRPr lang="nb-NO" b="1"/>
          </a:p>
          <a:p>
            <a:pPr lvl="1"/>
            <a:r>
              <a:rPr lang="nb-NO"/>
              <a:t>Otherwise we would go up or down nearby!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5842C7-6B42-909D-B83A-99F23ECD1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317" y="3073531"/>
            <a:ext cx="170180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9C9106-3386-6FC3-0A9F-96877B25C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817" y="4420609"/>
            <a:ext cx="4445000" cy="927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F54B39-4034-AA9D-D918-B83E5770F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517" y="5803196"/>
            <a:ext cx="3530600" cy="495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AD2234-D4CE-247C-1150-CD42CE22E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517" y="5791788"/>
            <a:ext cx="3479800" cy="495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DB6F3D-AC79-5BE0-8BB7-0761488AB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2447" y="2642180"/>
            <a:ext cx="31115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8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F07AE-D964-B883-5365-A6F893687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Today’s agenda: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BA8B2-33EC-BB16-6A63-15AE159AC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Two «roadmaps»:</a:t>
            </a:r>
          </a:p>
          <a:p>
            <a:pPr lvl="1"/>
            <a:r>
              <a:rPr lang="nb-NO"/>
              <a:t>Mathematical topics</a:t>
            </a:r>
          </a:p>
          <a:p>
            <a:pPr lvl="1"/>
            <a:r>
              <a:rPr lang="nb-NO"/>
              <a:t>Quantum chemistry and relevant mathematics</a:t>
            </a:r>
          </a:p>
          <a:p>
            <a:pPr lvl="1"/>
            <a:endParaRPr lang="nb-NO"/>
          </a:p>
          <a:p>
            <a:r>
              <a:rPr lang="nb-NO"/>
              <a:t>Set theory</a:t>
            </a:r>
          </a:p>
          <a:p>
            <a:r>
              <a:rPr lang="nb-NO"/>
              <a:t>Calculus and vector calculus</a:t>
            </a:r>
          </a:p>
          <a:p>
            <a:pPr lvl="1"/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1327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1A84A7-A51B-5B9C-5906-9EA644FC7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5244" cy="68561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3EA396-8304-A78C-522A-5794272A4748}"/>
              </a:ext>
            </a:extLst>
          </p:cNvPr>
          <p:cNvSpPr txBox="1"/>
          <p:nvPr/>
        </p:nvSpPr>
        <p:spPr>
          <a:xfrm>
            <a:off x="1553980" y="2739453"/>
            <a:ext cx="9084040" cy="2548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>
                <a:highlight>
                  <a:srgbClr val="FFFF00"/>
                </a:highlight>
                <a:latin typeface="Avenir Book" panose="02000503020000020003" pitchFamily="2" charset="0"/>
              </a:rPr>
              <a:t>The </a:t>
            </a:r>
            <a:r>
              <a:rPr lang="nb-NO" sz="4000" b="1" i="1">
                <a:highlight>
                  <a:srgbClr val="FFFF00"/>
                </a:highlight>
                <a:latin typeface="Avenir Book" panose="02000503020000020003" pitchFamily="2" charset="0"/>
              </a:rPr>
              <a:t>n</a:t>
            </a:r>
            <a:r>
              <a:rPr lang="nb-NO" sz="4000" b="1">
                <a:highlight>
                  <a:srgbClr val="FFFF00"/>
                </a:highlight>
                <a:latin typeface="Avenir Book" panose="02000503020000020003" pitchFamily="2" charset="0"/>
              </a:rPr>
              <a:t>-dimensional generalizations are </a:t>
            </a:r>
          </a:p>
          <a:p>
            <a:pPr algn="ctr"/>
            <a:r>
              <a:rPr lang="nb-NO" sz="4000" b="1">
                <a:highlight>
                  <a:srgbClr val="FFFF00"/>
                </a:highlight>
                <a:latin typeface="Avenir Book" panose="02000503020000020003" pitchFamily="2" charset="0"/>
              </a:rPr>
              <a:t>directly relevant for geometry optimization and energy minimization in, say, HF or CI theory!</a:t>
            </a:r>
          </a:p>
        </p:txBody>
      </p:sp>
    </p:spTree>
    <p:extLst>
      <p:ext uri="{BB962C8B-B14F-4D97-AF65-F5344CB8AC3E}">
        <p14:creationId xmlns:p14="http://schemas.microsoft.com/office/powerpoint/2010/main" val="1659447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75948-2A8E-603B-5795-9282FCE6F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From local to global: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02F03-6DC5-6E2D-A263-63190CD2B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The </a:t>
            </a:r>
            <a:r>
              <a:rPr lang="nb-NO" b="1"/>
              <a:t>definite integral</a:t>
            </a:r>
            <a:r>
              <a:rPr lang="nb-NO"/>
              <a:t> accumulates the function</a:t>
            </a:r>
          </a:p>
          <a:p>
            <a:pPr lvl="1"/>
            <a:r>
              <a:rPr lang="nb-NO"/>
              <a:t>«Area under graph»</a:t>
            </a:r>
          </a:p>
          <a:p>
            <a:pPr lvl="1"/>
            <a:endParaRPr lang="nb-NO"/>
          </a:p>
          <a:p>
            <a:pPr lvl="1"/>
            <a:endParaRPr lang="nb-NO"/>
          </a:p>
          <a:p>
            <a:pPr lvl="1"/>
            <a:endParaRPr lang="nb-NO"/>
          </a:p>
          <a:p>
            <a:pPr lvl="1"/>
            <a:endParaRPr lang="nb-NO"/>
          </a:p>
          <a:p>
            <a:r>
              <a:rPr lang="nb-NO" b="1"/>
              <a:t>Limit</a:t>
            </a:r>
            <a:r>
              <a:rPr lang="nb-NO"/>
              <a:t> of (signed) area of </a:t>
            </a:r>
            <a:r>
              <a:rPr lang="nb-NO" b="1"/>
              <a:t>small boxes</a:t>
            </a:r>
          </a:p>
          <a:p>
            <a:endParaRPr lang="nb-NO" b="1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lecture-3-riemann.ipynb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5D2712-C6A4-CB5A-5D50-6E75B037E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343" y="3125033"/>
            <a:ext cx="46101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5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07D19-CE2C-3CE2-7814-7120F885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Fundamental Theorem of Calculus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F49F9-5D8D-4212-0DE7-0977F3E02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Integration and differentiation are inverse operations</a:t>
            </a:r>
          </a:p>
          <a:p>
            <a:r>
              <a:rPr lang="nb-NO"/>
              <a:t>Define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Then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852A9-4011-A687-D997-5F26754E8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963" y="3036094"/>
            <a:ext cx="2882900" cy="965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8E073E-F2CE-1A17-D766-63B465DA2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063" y="4593828"/>
            <a:ext cx="204470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8A5224-D0E6-4C0B-05DC-F305CC9F8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665" y="5444530"/>
            <a:ext cx="4051300" cy="102870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8F77AB52-FB6A-6ACC-F759-02E4B4C8BE21}"/>
              </a:ext>
            </a:extLst>
          </p:cNvPr>
          <p:cNvSpPr/>
          <p:nvPr/>
        </p:nvSpPr>
        <p:spPr>
          <a:xfrm>
            <a:off x="6907863" y="3757712"/>
            <a:ext cx="3327816" cy="965200"/>
          </a:xfrm>
          <a:prstGeom prst="wedgeEllipseCallout">
            <a:avLst>
              <a:gd name="adj1" fmla="val -54166"/>
              <a:gd name="adj2" fmla="val 4716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The anti-derivative</a:t>
            </a:r>
          </a:p>
        </p:txBody>
      </p:sp>
    </p:spTree>
    <p:extLst>
      <p:ext uri="{BB962C8B-B14F-4D97-AF65-F5344CB8AC3E}">
        <p14:creationId xmlns:p14="http://schemas.microsoft.com/office/powerpoint/2010/main" val="190664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966FC-71E7-17C6-A715-D258BEA92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End of lecture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F4EA3-BB87-CC50-1DD6-1522D7ABE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Next up: </a:t>
            </a:r>
            <a:r>
              <a:rPr lang="nb-NO" b="1"/>
              <a:t>Vector calculus</a:t>
            </a:r>
          </a:p>
          <a:p>
            <a:r>
              <a:rPr lang="nb-NO"/>
              <a:t>Calculus in </a:t>
            </a:r>
            <a:r>
              <a:rPr lang="nb-NO" b="1"/>
              <a:t>many dimensions</a:t>
            </a:r>
          </a:p>
          <a:p>
            <a:r>
              <a:rPr lang="nb-NO"/>
              <a:t>Some things stay the same, other things change</a:t>
            </a:r>
          </a:p>
        </p:txBody>
      </p:sp>
    </p:spTree>
    <p:extLst>
      <p:ext uri="{BB962C8B-B14F-4D97-AF65-F5344CB8AC3E}">
        <p14:creationId xmlns:p14="http://schemas.microsoft.com/office/powerpoint/2010/main" val="130442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23C337-D5E9-127A-F435-DCE659F30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901" y="0"/>
            <a:ext cx="1716126" cy="1716126"/>
          </a:xfrm>
          <a:prstGeom prst="rect">
            <a:avLst/>
          </a:prstGeom>
        </p:spPr>
      </p:pic>
      <p:pic>
        <p:nvPicPr>
          <p:cNvPr id="5" name="Content Placeholder 4" descr="A path through a forest&#10;&#10;Description automatically generated">
            <a:extLst>
              <a:ext uri="{FF2B5EF4-FFF2-40B4-BE49-F238E27FC236}">
                <a16:creationId xmlns:a16="http://schemas.microsoft.com/office/drawing/2014/main" id="{30A29E4B-384B-0E14-5FC5-94171005AE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87" r="2497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5FB9F7-B07C-6677-0956-F9D27368F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en-US" sz="4000" dirty="0"/>
              <a:t>A mathematical roadmap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F65211-2B63-A7C9-7D55-2273950D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t"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How are mathematical topics connected?</a:t>
            </a:r>
          </a:p>
          <a:p>
            <a:r>
              <a:rPr lang="en-US" sz="2400" dirty="0"/>
              <a:t>Which topics are useful for quantum chemists?</a:t>
            </a:r>
          </a:p>
          <a:p>
            <a:r>
              <a:rPr lang="en-US" sz="2400" dirty="0"/>
              <a:t>We look at these 2 diagrams in the browser</a:t>
            </a:r>
          </a:p>
          <a:p>
            <a:r>
              <a:rPr lang="en-US" sz="2400" dirty="0"/>
              <a:t>Feedback welcome!</a:t>
            </a:r>
          </a:p>
        </p:txBody>
      </p:sp>
    </p:spTree>
    <p:extLst>
      <p:ext uri="{BB962C8B-B14F-4D97-AF65-F5344CB8AC3E}">
        <p14:creationId xmlns:p14="http://schemas.microsoft.com/office/powerpoint/2010/main" val="77246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02731-BEE0-4941-99E8-6CF91C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the core: set theory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63892-6650-2949-8241-B5261912C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mathematics can be built using sets</a:t>
            </a:r>
          </a:p>
        </p:txBody>
      </p:sp>
    </p:spTree>
    <p:extLst>
      <p:ext uri="{BB962C8B-B14F-4D97-AF65-F5344CB8AC3E}">
        <p14:creationId xmlns:p14="http://schemas.microsoft.com/office/powerpoint/2010/main" val="1726321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73FDD-78CF-0F4B-87C9-E2FAFBE47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set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956BA-E701-7944-A930-B9EFAFDD3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5022165"/>
          </a:xfrm>
        </p:spPr>
        <p:txBody>
          <a:bodyPr>
            <a:normAutofit/>
          </a:bodyPr>
          <a:lstStyle/>
          <a:p>
            <a:r>
              <a:rPr lang="en-US" dirty="0"/>
              <a:t>In our lectures, like in most mathematics, we will use </a:t>
            </a:r>
            <a:r>
              <a:rPr lang="en-US" i="1" dirty="0"/>
              <a:t>naïve set theory</a:t>
            </a:r>
          </a:p>
          <a:p>
            <a:r>
              <a:rPr lang="en-US" dirty="0"/>
              <a:t>Informal, intuitive formalism developed late 1800s</a:t>
            </a:r>
          </a:p>
          <a:p>
            <a:r>
              <a:rPr lang="en-US" dirty="0"/>
              <a:t>Contrast:</a:t>
            </a:r>
            <a:r>
              <a:rPr lang="en-US" i="1" dirty="0"/>
              <a:t> axiomatic set theory</a:t>
            </a:r>
          </a:p>
          <a:p>
            <a:pPr lvl="1"/>
            <a:r>
              <a:rPr lang="en-US" dirty="0"/>
              <a:t>A matheatical theory with specific </a:t>
            </a:r>
            <a:r>
              <a:rPr lang="en-US" b="1" dirty="0"/>
              <a:t>axioms</a:t>
            </a:r>
            <a:endParaRPr lang="en-US" dirty="0"/>
          </a:p>
          <a:p>
            <a:pPr lvl="1"/>
            <a:r>
              <a:rPr lang="en-US" dirty="0"/>
              <a:t>Everything derived from that</a:t>
            </a:r>
          </a:p>
          <a:p>
            <a:r>
              <a:rPr lang="en-US" dirty="0"/>
              <a:t>Standard foundation for </a:t>
            </a:r>
            <a:r>
              <a:rPr lang="en-US" i="1" dirty="0"/>
              <a:t>all</a:t>
            </a:r>
            <a:r>
              <a:rPr lang="en-US" dirty="0"/>
              <a:t> of mathematics:</a:t>
            </a:r>
          </a:p>
          <a:p>
            <a:pPr lvl="1"/>
            <a:r>
              <a:rPr lang="en-US" dirty="0"/>
              <a:t>ZFC = Zermelo-Fraenkel set theory with axiom of choice</a:t>
            </a:r>
          </a:p>
        </p:txBody>
      </p:sp>
    </p:spTree>
    <p:extLst>
      <p:ext uri="{BB962C8B-B14F-4D97-AF65-F5344CB8AC3E}">
        <p14:creationId xmlns:p14="http://schemas.microsoft.com/office/powerpoint/2010/main" val="88380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DCF9B-448E-9947-EAFE-90BBD9A94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D3677-E683-D39F-7820-125A39B55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(naïve) set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A9BB-D9F7-7A3F-83A3-28779DBEA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502216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set</a:t>
            </a:r>
            <a:r>
              <a:rPr lang="en-US" dirty="0"/>
              <a:t> is an </a:t>
            </a:r>
            <a:r>
              <a:rPr lang="en-US" b="1" dirty="0"/>
              <a:t>unordered</a:t>
            </a:r>
            <a:r>
              <a:rPr lang="en-US" dirty="0"/>
              <a:t> collection of objects: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objects are </a:t>
            </a:r>
            <a:r>
              <a:rPr lang="en-US" b="1" dirty="0"/>
              <a:t>elements: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Unrestricted comprehension </a:t>
            </a:r>
            <a:r>
              <a:rPr lang="en-US" dirty="0"/>
              <a:t>generates new sets by assigning </a:t>
            </a:r>
            <a:r>
              <a:rPr lang="en-US" i="1" dirty="0"/>
              <a:t>conditions on a set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104650-C697-5775-3F24-9E4C61B3C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315" y="2325498"/>
            <a:ext cx="5715000" cy="45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B5BBC4-F93A-F0FF-0E6F-56E7C15A3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230" y="3915617"/>
            <a:ext cx="2959100" cy="45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656B48-0AF4-C9FC-D301-3E4070447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5014" y="5770335"/>
            <a:ext cx="3606800" cy="444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3F9F60-21DA-83C6-9BD0-3F9168631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4014" y="2338198"/>
            <a:ext cx="10668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6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9A92-D517-58BA-5454-D732DE47D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Operations on 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5F69B-1BDB-774D-8094-941A937EE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/>
              <a:t>Union </a:t>
            </a:r>
            <a:r>
              <a:rPr lang="nb-NO"/>
              <a:t>of two sets:</a:t>
            </a:r>
          </a:p>
          <a:p>
            <a:endParaRPr lang="nb-NO" b="1"/>
          </a:p>
          <a:p>
            <a:endParaRPr lang="nb-NO" b="1"/>
          </a:p>
          <a:p>
            <a:r>
              <a:rPr lang="nb-NO" b="1"/>
              <a:t>Intersection:</a:t>
            </a:r>
          </a:p>
          <a:p>
            <a:endParaRPr lang="nb-NO" b="1"/>
          </a:p>
          <a:p>
            <a:endParaRPr lang="nb-NO" b="1"/>
          </a:p>
          <a:p>
            <a:r>
              <a:rPr lang="nb-NO" b="1"/>
              <a:t>Set difference: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F6BC35-275E-B00F-B05A-31F25916B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393" y="2585469"/>
            <a:ext cx="7734300" cy="44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BF9C57-FA5D-EBF1-EA3A-F7759AAD8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393" y="5510213"/>
            <a:ext cx="1854200" cy="44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7F2021-D197-3086-5DBC-5567C567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7393" y="4158966"/>
            <a:ext cx="2260600" cy="444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64921CA-0F96-D262-7B4F-8462ED27D3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3506645"/>
            <a:ext cx="4020457" cy="282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1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FBD34-2A03-9277-D762-C3EC87DD1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Subsets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3F5B36-3D5C-0EDF-CE80-0E7E6758F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A  set can be </a:t>
            </a:r>
            <a:r>
              <a:rPr lang="nb-NO" b="1"/>
              <a:t>contained</a:t>
            </a:r>
            <a:r>
              <a:rPr lang="nb-NO"/>
              <a:t> in another set, i.e., be a </a:t>
            </a:r>
            <a:r>
              <a:rPr lang="nb-NO" b="1"/>
              <a:t>subset:</a:t>
            </a:r>
            <a:endParaRPr lang="nb-NO"/>
          </a:p>
          <a:p>
            <a:endParaRPr lang="nb-NO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C06048ED-3F96-00A9-7D02-737FA8CA9E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0943" y="3019245"/>
            <a:ext cx="4363582" cy="23609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62BF25-A1E1-4D58-4F4A-D7BD09F14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343" y="3978227"/>
            <a:ext cx="3669034" cy="5095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190555-AE09-9E02-4183-55851A4ACA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398" y="3019245"/>
            <a:ext cx="1573863" cy="5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96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64E5B-8233-9FF5-2114-836CCDAC4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Sets need not be simple 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25C3E-F5C4-CBDB-552C-E049EA65D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Infinite sets: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Sets containing sets: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Sets that are not explicitly known: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40D05-47FB-6D49-546C-0310B67BE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115" y="2504619"/>
            <a:ext cx="3175000" cy="444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D7F076-9FB1-B9A0-CA95-F37D8B415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04619"/>
            <a:ext cx="3416300" cy="44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D12B32-D207-461C-D891-D682ECBD5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915" y="4285455"/>
            <a:ext cx="3962400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AE4F7F-4CDD-15C2-C038-E9E2446D7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6950" y="5850391"/>
            <a:ext cx="7658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9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28447</TotalTime>
  <Words>655</Words>
  <Application>Microsoft Macintosh PowerPoint</Application>
  <PresentationFormat>Widescreen</PresentationFormat>
  <Paragraphs>150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Avenir Book</vt:lpstr>
      <vt:lpstr>Avenir Light</vt:lpstr>
      <vt:lpstr>Calibri</vt:lpstr>
      <vt:lpstr>Consolas</vt:lpstr>
      <vt:lpstr>Times New Roman</vt:lpstr>
      <vt:lpstr>Office Theme</vt:lpstr>
      <vt:lpstr>PowerPoint Presentation</vt:lpstr>
      <vt:lpstr>Today’s agenda:</vt:lpstr>
      <vt:lpstr>A mathematical roadmap</vt:lpstr>
      <vt:lpstr>At the core: set theory</vt:lpstr>
      <vt:lpstr>Naïve set theory</vt:lpstr>
      <vt:lpstr>Basics of (naïve) set theory</vt:lpstr>
      <vt:lpstr>Operations on sets</vt:lpstr>
      <vt:lpstr>Subsets</vt:lpstr>
      <vt:lpstr>Sets need not be simple ...</vt:lpstr>
      <vt:lpstr>Russell’s paradox (1902)</vt:lpstr>
      <vt:lpstr>Calculus</vt:lpstr>
      <vt:lpstr>Calculus: The local and the global</vt:lpstr>
      <vt:lpstr>Limits</vt:lpstr>
      <vt:lpstr>Continuity</vt:lpstr>
      <vt:lpstr>The derivative</vt:lpstr>
      <vt:lpstr>Differentiability means local linearity</vt:lpstr>
      <vt:lpstr>Standard identities one uses all the time</vt:lpstr>
      <vt:lpstr>Taylor series</vt:lpstr>
      <vt:lpstr>Critical points and optimization</vt:lpstr>
      <vt:lpstr>PowerPoint Presentation</vt:lpstr>
      <vt:lpstr>From local to global: Integration</vt:lpstr>
      <vt:lpstr>Fundamental Theorem of Calculus</vt:lpstr>
      <vt:lpstr>End of lecture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Simen Kvaal</dc:creator>
  <cp:lastModifiedBy>Simen Kvaal</cp:lastModifiedBy>
  <cp:revision>180</cp:revision>
  <cp:lastPrinted>2022-09-14T10:10:10Z</cp:lastPrinted>
  <dcterms:created xsi:type="dcterms:W3CDTF">2022-09-11T10:09:47Z</dcterms:created>
  <dcterms:modified xsi:type="dcterms:W3CDTF">2026-09-09T10:04:47Z</dcterms:modified>
</cp:coreProperties>
</file>